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324" r:id="rId5"/>
    <p:sldId id="325" r:id="rId6"/>
    <p:sldId id="326" r:id="rId7"/>
    <p:sldId id="327" r:id="rId8"/>
    <p:sldId id="322" r:id="rId9"/>
    <p:sldId id="310" r:id="rId10"/>
    <p:sldId id="263" r:id="rId11"/>
    <p:sldId id="311" r:id="rId12"/>
    <p:sldId id="298" r:id="rId13"/>
    <p:sldId id="333" r:id="rId14"/>
    <p:sldId id="286" r:id="rId15"/>
    <p:sldId id="287" r:id="rId16"/>
    <p:sldId id="296" r:id="rId17"/>
    <p:sldId id="303" r:id="rId18"/>
    <p:sldId id="295" r:id="rId19"/>
    <p:sldId id="328" r:id="rId20"/>
    <p:sldId id="283" r:id="rId21"/>
    <p:sldId id="284" r:id="rId22"/>
    <p:sldId id="312" r:id="rId23"/>
    <p:sldId id="282" r:id="rId24"/>
    <p:sldId id="293" r:id="rId25"/>
    <p:sldId id="266" r:id="rId26"/>
    <p:sldId id="267" r:id="rId27"/>
    <p:sldId id="323" r:id="rId28"/>
    <p:sldId id="330" r:id="rId29"/>
    <p:sldId id="329" r:id="rId30"/>
    <p:sldId id="306" r:id="rId31"/>
    <p:sldId id="307" r:id="rId32"/>
    <p:sldId id="279" r:id="rId33"/>
    <p:sldId id="280" r:id="rId34"/>
    <p:sldId id="288" r:id="rId35"/>
  </p:sldIdLst>
  <p:sldSz cx="9144000" cy="6858000" type="screen4x3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y DeVries-Troxel" initials="" lastIdx="5" clrIdx="0"/>
  <p:cmAuthor id="1" name="Molly.Myers" initials="" lastIdx="3" clrIdx="1"/>
  <p:cmAuthor id="2" name="Melanie Finnigan" initials="" lastIdx="1" clrIdx="2"/>
  <p:cmAuthor id="3" name="Beaverson, Lisa" initials="BL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9CDEC-9E7A-4F7E-BBFB-C3F058A5A2CA}">
  <a:tblStyle styleId="{E679CDEC-9E7A-4F7E-BBFB-C3F058A5A2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67B4366-4C2F-44A7-9F4A-59B42009FC6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2F936CB-E910-4FF1-A27E-9B1BEE9B4D3A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228C9CE-2C72-4CCA-A1E4-93005A731EBF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7" autoAdjust="0"/>
    <p:restoredTop sz="86086" autoAdjust="0"/>
  </p:normalViewPr>
  <p:slideViewPr>
    <p:cSldViewPr>
      <p:cViewPr varScale="1">
        <p:scale>
          <a:sx n="109" d="100"/>
          <a:sy n="109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6-20T09:36:02.697" idx="17">
    <p:pos x="5233" y="1322"/>
    <p:text>How about "inaccurate"?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813C-8DFC-412D-A49D-F4F6EC68BF28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85B12-313D-4503-B4CC-DBDC45EBB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6137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80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45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6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7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77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1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12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4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66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259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08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95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50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4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2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2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1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06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9594"/>
            <a:ext cx="9144000" cy="20482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72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znv-7xKfNAhUCOVIKHZ0RAssQjRwIBw&amp;url=http://www.genostaff.com/english/service/paraffinsection.htm&amp;psig=AFQjCNEk4MbTXDLX2HPN8_F0S6815d6rMg&amp;ust=146599429681497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x.com/us/servicealerts/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RGbiobankPGH@NRGOncology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GOGBank@nationwidechildrens.org" TargetMode="External"/><Relationship Id="rId4" Type="http://schemas.openxmlformats.org/officeDocument/2006/relationships/hyperlink" Target="mailto:NRGBB@ucsf.ed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og.org/LinkClick.aspx?fileticket=1SFlEVxSui4%3d&amp;tabid=281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770813" y="2348950"/>
            <a:ext cx="7871099" cy="411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-US" sz="3200" b="1" i="0" u="none" strike="noStrike" cap="none" baseline="0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iospecimen Collection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-US" sz="32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NRG</a:t>
            </a:r>
            <a:r>
              <a:rPr lang="en-US" sz="32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Oncology </a:t>
            </a:r>
            <a:r>
              <a:rPr lang="en-US" sz="3200" b="1" i="0" u="none" strike="noStrike" cap="none" baseline="0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Biospecimen Banks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(NRG-BB)</a:t>
            </a:r>
            <a:r>
              <a:rPr lang="en-US" sz="36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36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3600" b="1" dirty="0">
              <a:solidFill>
                <a:srgbClr val="9801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ct val="25000"/>
            </a:pPr>
            <a:r>
              <a:rPr lang="en-US" sz="24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Lisa 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Beaverson, 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Sandy DeVries, </a:t>
            </a:r>
          </a:p>
          <a:p>
            <a:pPr lvl="0" algn="ctr"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Melanie Finnigan,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Heather 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Lankes, Sheralee Miller </a:t>
            </a:r>
            <a:endParaRPr lang="en-US" sz="24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683565" y="5772426"/>
            <a:ext cx="39755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NRG Oncology Semiannual Meeting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</a:t>
            </a:r>
            <a:r>
              <a:rPr lang="en-US" sz="1800" b="0" i="0" u="none" strike="noStrike" cap="none" baseline="0" dirty="0" smtClea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15, 2016</a:t>
            </a:r>
            <a:endParaRPr lang="en-US" sz="1800" b="0" i="0" u="none" strike="noStrike" cap="none" baseline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4800" dirty="0" smtClean="0"/>
              <a:t>Blocks Versus Slides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Biomarkers</a:t>
            </a:r>
          </a:p>
          <a:p>
            <a:pPr lvl="1"/>
            <a:r>
              <a:rPr lang="en-US" sz="2400" dirty="0" smtClean="0"/>
              <a:t>Fresh cut slides produce optimal results</a:t>
            </a:r>
          </a:p>
          <a:p>
            <a:pPr lvl="1"/>
            <a:r>
              <a:rPr lang="en-US" sz="2400" dirty="0" smtClean="0"/>
              <a:t>Slides that are not fresh cut can cause erroneous results</a:t>
            </a:r>
          </a:p>
          <a:p>
            <a:r>
              <a:rPr lang="en-US" sz="2800" dirty="0" smtClean="0"/>
              <a:t>DNA/RNA</a:t>
            </a:r>
          </a:p>
          <a:p>
            <a:pPr lvl="1"/>
            <a:r>
              <a:rPr lang="en-US" sz="2400" dirty="0" smtClean="0"/>
              <a:t>Blocks can be punched or fresh cut</a:t>
            </a:r>
          </a:p>
          <a:p>
            <a:pPr lvl="1"/>
            <a:r>
              <a:rPr lang="en-US" sz="2400" dirty="0" smtClean="0"/>
              <a:t>Slides require </a:t>
            </a:r>
            <a:r>
              <a:rPr lang="en-US" sz="2400" dirty="0" err="1" smtClean="0"/>
              <a:t>microdissection</a:t>
            </a:r>
            <a:r>
              <a:rPr lang="en-US" sz="2400" dirty="0" smtClean="0"/>
              <a:t>, fewer cases will yield usable DNA or RNA, require a higher tumor content and, many more slides are needed</a:t>
            </a:r>
          </a:p>
          <a:p>
            <a:r>
              <a:rPr lang="en-US" sz="2800" dirty="0" smtClean="0"/>
              <a:t>Tissue Micro Arrays</a:t>
            </a:r>
          </a:p>
          <a:p>
            <a:pPr lvl="1"/>
            <a:r>
              <a:rPr lang="en-US" sz="2400" dirty="0" smtClean="0"/>
              <a:t>Cannot be created unless blocks are submitted</a:t>
            </a:r>
          </a:p>
        </p:txBody>
      </p:sp>
    </p:spTree>
    <p:extLst>
      <p:ext uri="{BB962C8B-B14F-4D97-AF65-F5344CB8AC3E}">
        <p14:creationId xmlns:p14="http://schemas.microsoft.com/office/powerpoint/2010/main" val="419663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 smtClean="0">
                <a:solidFill>
                  <a:schemeClr val="dk1"/>
                </a:solidFill>
              </a:rPr>
              <a:t>Biospecimens</a:t>
            </a:r>
            <a:br>
              <a:rPr lang="en-US" sz="4800" b="0" i="0" u="none" strike="noStrike" cap="none" baseline="0" dirty="0" smtClean="0">
                <a:solidFill>
                  <a:schemeClr val="dk1"/>
                </a:solidFill>
              </a:rPr>
            </a:br>
            <a:r>
              <a:rPr lang="en-US" sz="2400" b="0" i="0" u="none" strike="noStrike" cap="none" dirty="0" smtClean="0">
                <a:solidFill>
                  <a:schemeClr val="dk1"/>
                </a:solidFill>
              </a:rPr>
              <a:t>Examples of FFPE</a:t>
            </a:r>
            <a:endParaRPr lang="en-US" sz="24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47800"/>
            <a:ext cx="4026174" cy="219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genostaff.com/_img/paraffin_block_pi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8" y="1448681"/>
            <a:ext cx="2989521" cy="19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5" descr="Image result for photos of formalin fixed paraffin embedded sections mounted on glass slides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3728"/>
            <a:ext cx="3505200" cy="191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5329442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H&amp;E Stained Slides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Block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46309" y="3894108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Unstained Slide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6" y="2743200"/>
            <a:ext cx="1925272" cy="4170056"/>
          </a:xfrm>
          <a:prstGeom prst="rect">
            <a:avLst/>
          </a:prstGeom>
          <a:scene3d>
            <a:camera prst="orthographicFront">
              <a:rot lat="21299999" lon="0" rev="540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4493774" y="3813728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Unstained Slide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181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FFPE - Tissue Microarray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 smtClean="0"/>
              <a:t>A tissue microarray (TMA) contains  tissue cores </a:t>
            </a:r>
            <a:r>
              <a:rPr lang="en-US" sz="2000" dirty="0"/>
              <a:t> </a:t>
            </a:r>
            <a:r>
              <a:rPr lang="en-US" sz="2000" dirty="0" smtClean="0"/>
              <a:t>from many different cases.</a:t>
            </a:r>
          </a:p>
          <a:p>
            <a:r>
              <a:rPr lang="en-US" sz="2000" dirty="0" smtClean="0"/>
              <a:t>Sections from a TMA block can be cut and mounted on a slide, allowing the analysis of multiple biospecimens at the same time.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5341364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1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05625" y="1295401"/>
            <a:ext cx="4728600" cy="4536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How do I ship </a:t>
            </a:r>
            <a:r>
              <a:rPr lang="en-US" sz="3000" dirty="0" smtClean="0">
                <a:solidFill>
                  <a:schemeClr val="dk1"/>
                </a:solidFill>
              </a:rPr>
              <a:t>blocks?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Blocks should be shipped in a special block holder, if possible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NEVER </a:t>
            </a:r>
            <a:r>
              <a:rPr lang="en-US" sz="2400" dirty="0">
                <a:solidFill>
                  <a:schemeClr val="dk1"/>
                </a:solidFill>
              </a:rPr>
              <a:t>wrap blocks in </a:t>
            </a:r>
            <a:r>
              <a:rPr lang="en-US" sz="2400" dirty="0" smtClean="0">
                <a:solidFill>
                  <a:schemeClr val="dk1"/>
                </a:solidFill>
              </a:rPr>
              <a:t>gauze, bubble wrap, or a plastic bag.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Ship </a:t>
            </a:r>
            <a:r>
              <a:rPr lang="en-US" sz="2400" dirty="0">
                <a:solidFill>
                  <a:schemeClr val="dk1"/>
                </a:solidFill>
              </a:rPr>
              <a:t>Blocks </a:t>
            </a:r>
            <a:r>
              <a:rPr lang="en-US" sz="2400" dirty="0" smtClean="0">
                <a:solidFill>
                  <a:schemeClr val="dk1"/>
                </a:solidFill>
              </a:rPr>
              <a:t>in boxes or </a:t>
            </a:r>
            <a:r>
              <a:rPr lang="en-US" sz="2400" b="1" dirty="0" smtClean="0">
                <a:solidFill>
                  <a:schemeClr val="dk1"/>
                </a:solidFill>
              </a:rPr>
              <a:t>padded  envelopes </a:t>
            </a:r>
            <a:r>
              <a:rPr lang="en-US" sz="2400" dirty="0" smtClean="0">
                <a:solidFill>
                  <a:schemeClr val="dk1"/>
                </a:solidFill>
              </a:rPr>
              <a:t>with </a:t>
            </a:r>
            <a:r>
              <a:rPr lang="en-US" sz="2400" dirty="0">
                <a:solidFill>
                  <a:schemeClr val="dk1"/>
                </a:solidFill>
              </a:rPr>
              <a:t>Cold </a:t>
            </a:r>
            <a:r>
              <a:rPr lang="en-US" sz="2400" dirty="0" smtClean="0">
                <a:solidFill>
                  <a:schemeClr val="dk1"/>
                </a:solidFill>
              </a:rPr>
              <a:t>Packs to prevent paraffin wax melting. Do not ship in flat or cardboard envelopes.</a:t>
            </a:r>
            <a:endParaRPr lang="en-US"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endParaRPr sz="2800" dirty="0"/>
          </a:p>
        </p:txBody>
      </p:sp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       </a:t>
            </a: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FFPE - Blocks</a:t>
            </a:r>
            <a:r>
              <a:rPr lang="en-US" sz="4000" dirty="0">
                <a:solidFill>
                  <a:schemeClr val="dk1"/>
                </a:solidFill>
              </a:rPr>
              <a:t/>
            </a:r>
            <a:br>
              <a:rPr lang="en-US" sz="4000" dirty="0">
                <a:solidFill>
                  <a:schemeClr val="dk1"/>
                </a:solidFill>
              </a:rPr>
            </a:b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1524000"/>
            <a:ext cx="3027825" cy="190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4038600"/>
            <a:ext cx="3037981" cy="19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15000" y="3352799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block holders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951256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block with melted paraffin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00786" y="1219200"/>
            <a:ext cx="4728600" cy="458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How </a:t>
            </a:r>
            <a:r>
              <a:rPr lang="en-US" sz="3000" dirty="0">
                <a:solidFill>
                  <a:schemeClr val="dk1"/>
                </a:solidFill>
              </a:rPr>
              <a:t>do I ship </a:t>
            </a:r>
            <a:r>
              <a:rPr lang="en-US" sz="3000" dirty="0" smtClean="0">
                <a:solidFill>
                  <a:schemeClr val="dk1"/>
                </a:solidFill>
              </a:rPr>
              <a:t>slides</a:t>
            </a:r>
            <a:r>
              <a:rPr lang="en-US" sz="3000" dirty="0">
                <a:solidFill>
                  <a:schemeClr val="dk1"/>
                </a:solidFill>
              </a:rPr>
              <a:t>?</a:t>
            </a:r>
            <a:r>
              <a:rPr lang="en-US" sz="1700" b="1" dirty="0"/>
              <a:t>  </a:t>
            </a:r>
            <a:endParaRPr lang="en-US" sz="1700" b="1" dirty="0" smtClean="0"/>
          </a:p>
          <a:p>
            <a:pPr mar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1600" dirty="0" smtClean="0"/>
              <a:t>Slides need to be packaged very carefully so that they do not break during shipment.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Verify </a:t>
            </a:r>
            <a:r>
              <a:rPr lang="en-US" sz="1600" dirty="0"/>
              <a:t>slides are dry. Never ship wet slides!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Place </a:t>
            </a:r>
            <a:r>
              <a:rPr lang="en-US" sz="1600" dirty="0"/>
              <a:t>slides in hard-sided plastic slide </a:t>
            </a:r>
            <a:r>
              <a:rPr lang="en-US" sz="1600" dirty="0" smtClean="0"/>
              <a:t>holder. (See photo.)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 Don’t </a:t>
            </a:r>
            <a:r>
              <a:rPr lang="en-US" sz="1600" dirty="0"/>
              <a:t>use Cardboard Slide </a:t>
            </a:r>
            <a:r>
              <a:rPr lang="en-US" sz="1600" dirty="0" smtClean="0"/>
              <a:t>Flats!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Secure slides with cotton or soft paper or Kim wipe, or bubble wrap under the lid.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Tape lid shut.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/>
              <a:t>Shake </a:t>
            </a:r>
            <a:r>
              <a:rPr lang="en-US" sz="1600" dirty="0"/>
              <a:t>gently- If you hear them Shaking they will be </a:t>
            </a:r>
            <a:r>
              <a:rPr lang="en-US" sz="1600" dirty="0" smtClean="0"/>
              <a:t>Breaking.</a:t>
            </a:r>
            <a:endParaRPr lang="en-US" sz="1600" dirty="0"/>
          </a:p>
          <a:p>
            <a:pPr marL="457200" indent="-330200">
              <a:spcBef>
                <a:spcPts val="0"/>
              </a:spcBef>
              <a:buSzPct val="100000"/>
            </a:pPr>
            <a:r>
              <a:rPr lang="en-US" sz="1600" dirty="0"/>
              <a:t>Wrap the slide cartridge in bubble wrap or mail in a </a:t>
            </a:r>
            <a:r>
              <a:rPr lang="en-US" sz="1600" b="1" dirty="0"/>
              <a:t>padded envelope </a:t>
            </a:r>
            <a:r>
              <a:rPr lang="en-US" sz="1600" dirty="0"/>
              <a:t>or in a box</a:t>
            </a:r>
            <a:r>
              <a:rPr lang="en-US" sz="1600" dirty="0" smtClean="0"/>
              <a:t>.</a:t>
            </a:r>
            <a:r>
              <a:rPr lang="en-US" sz="1600" dirty="0">
                <a:solidFill>
                  <a:schemeClr val="dk1"/>
                </a:solidFill>
              </a:rPr>
              <a:t> Do not ship in flat or cardboard envelopes.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dirty="0"/>
          </a:p>
          <a:p>
            <a:pPr marL="0" lvl="0" indent="0" rtl="0">
              <a:spcBef>
                <a:spcPts val="600"/>
              </a:spcBef>
              <a:buNone/>
            </a:pPr>
            <a:r>
              <a:rPr lang="en-US" sz="2800" dirty="0">
                <a:solidFill>
                  <a:schemeClr val="dk1"/>
                </a:solidFill>
              </a:rPr>
              <a:t/>
            </a:r>
            <a:br>
              <a:rPr lang="en-US" sz="2800" dirty="0">
                <a:solidFill>
                  <a:schemeClr val="dk1"/>
                </a:solidFill>
              </a:rPr>
            </a:br>
            <a:endParaRPr lang="en-US" sz="2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endParaRPr sz="2800" dirty="0"/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chemeClr val="dk1"/>
                </a:solidFill>
              </a:rPr>
              <a:t>       </a:t>
            </a: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FFPE - Slides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6603325" y="1773625"/>
            <a:ext cx="5238899" cy="6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8" name="Shape 428"/>
          <p:cNvSpPr txBox="1"/>
          <p:nvPr/>
        </p:nvSpPr>
        <p:spPr>
          <a:xfrm>
            <a:off x="2473975" y="5854883"/>
            <a:ext cx="6048600" cy="6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4287035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Hard-sided  Slide Holder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266950" cy="4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905159"/>
            <a:ext cx="20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Plastic Slide Holder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0" y="291825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800" dirty="0" smtClean="0">
                <a:solidFill>
                  <a:schemeClr val="dk1"/>
                </a:solidFill>
              </a:rPr>
              <a:t>Improperly Packaged Slides</a:t>
            </a:r>
            <a:endParaRPr lang="en-US" sz="4800" dirty="0">
              <a:solidFill>
                <a:schemeClr val="dk1"/>
              </a:solidFill>
            </a:endParaRP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01" y="1746729"/>
            <a:ext cx="2371899" cy="34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1299745"/>
            <a:ext cx="3363328" cy="3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5014" y="16764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slides were not packaged appropriately and broke in transit.</a:t>
            </a:r>
            <a:endParaRPr lang="en-US" sz="2400" dirty="0"/>
          </a:p>
        </p:txBody>
      </p:sp>
      <p:grpSp>
        <p:nvGrpSpPr>
          <p:cNvPr id="7" name="Shape 429"/>
          <p:cNvGrpSpPr/>
          <p:nvPr/>
        </p:nvGrpSpPr>
        <p:grpSpPr>
          <a:xfrm>
            <a:off x="402986" y="4114800"/>
            <a:ext cx="3668526" cy="2057400"/>
            <a:chOff x="5278425" y="3004925"/>
            <a:chExt cx="3668526" cy="2362200"/>
          </a:xfrm>
        </p:grpSpPr>
        <p:pic>
          <p:nvPicPr>
            <p:cNvPr id="8" name="Shape 4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78425" y="3004925"/>
              <a:ext cx="3668526" cy="236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431"/>
            <p:cNvSpPr txBox="1"/>
            <p:nvPr/>
          </p:nvSpPr>
          <p:spPr>
            <a:xfrm>
              <a:off x="5402725" y="3293950"/>
              <a:ext cx="3501899" cy="61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Shape 432"/>
            <p:cNvSpPr/>
            <p:nvPr/>
          </p:nvSpPr>
          <p:spPr>
            <a:xfrm>
              <a:off x="6030325" y="4329450"/>
              <a:ext cx="291000" cy="52769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310867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 smtClean="0">
                <a:solidFill>
                  <a:schemeClr val="dk1"/>
                </a:solidFill>
              </a:rPr>
              <a:t>Biospecimens</a:t>
            </a:r>
            <a:br>
              <a:rPr lang="en-US" sz="4800" b="0" i="0" u="none" strike="noStrike" cap="none" baseline="0" dirty="0" smtClean="0">
                <a:solidFill>
                  <a:schemeClr val="dk1"/>
                </a:solidFill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Frozen Tissue</a:t>
            </a:r>
            <a:endParaRPr lang="en-US" sz="24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49800" y="1717200"/>
            <a:ext cx="2214650" cy="30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28512" y="3857527"/>
            <a:ext cx="2857225" cy="5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EFEFEF"/>
                </a:solidFill>
              </a:rPr>
              <a:t>OCT </a:t>
            </a:r>
            <a:r>
              <a:rPr lang="en-US" sz="1600" dirty="0" smtClean="0">
                <a:solidFill>
                  <a:srgbClr val="EFEFEF"/>
                </a:solidFill>
              </a:rPr>
              <a:t>embedded frozen tissue</a:t>
            </a:r>
            <a:endParaRPr lang="en-US" sz="1600" dirty="0">
              <a:solidFill>
                <a:srgbClr val="EFEFE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067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3986167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Tissue ready to be snap frozen in foil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2857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Example: Unusable Frozen Tissue</a:t>
            </a:r>
            <a:endParaRPr lang="en-US" sz="2400" dirty="0">
              <a:solidFill>
                <a:schemeClr val="dk1"/>
              </a:solidFill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892459" y="1602852"/>
            <a:ext cx="2739292" cy="1909815"/>
            <a:chOff x="1219200" y="914400"/>
            <a:chExt cx="2466275" cy="1849700"/>
          </a:xfrm>
        </p:grpSpPr>
        <p:pic>
          <p:nvPicPr>
            <p:cNvPr id="253" name="Shape 2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19200" y="914400"/>
              <a:ext cx="2466275" cy="184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Shape 254"/>
            <p:cNvSpPr/>
            <p:nvPr/>
          </p:nvSpPr>
          <p:spPr>
            <a:xfrm>
              <a:off x="2817400" y="2478025"/>
              <a:ext cx="757499" cy="2367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3962400"/>
            <a:ext cx="2739300" cy="19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62400" y="1772929"/>
            <a:ext cx="4831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Tissue is not completely covered with  OCT compound.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biospecimen is too large to fit into cassette for banking.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3008" y="3965325"/>
            <a:ext cx="4289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tissue was wrapped in gauze, which is sticking to the tissue.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tissue was not frozen or placed in media to preserve it.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87075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dk1"/>
                </a:solidFill>
              </a:rPr>
              <a:t>Biospecimens</a:t>
            </a:r>
            <a:br>
              <a:rPr lang="en-US" sz="48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Blood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/>
              <a:t>Collection and processing of blood varies by protocol: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Spin for plasma (serum- if collected in red top), aliquot into cryovials, and ship frozen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Ship ambient in collection tube for processing at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Aliquot into cryovials and freeze before shipment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051544" cy="3856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892" y="5380025"/>
            <a:ext cx="3757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Whole blood collected in </a:t>
            </a:r>
            <a:r>
              <a:rPr lang="en-US" b="1" dirty="0" smtClean="0">
                <a:solidFill>
                  <a:srgbClr val="FF0000"/>
                </a:solidFill>
              </a:rPr>
              <a:t>plastic</a:t>
            </a:r>
            <a:r>
              <a:rPr lang="en-US" dirty="0" smtClean="0"/>
              <a:t> EDTA </a:t>
            </a:r>
            <a:r>
              <a:rPr lang="en-US" dirty="0"/>
              <a:t>tubes</a:t>
            </a:r>
          </a:p>
        </p:txBody>
      </p:sp>
    </p:spTree>
    <p:extLst>
      <p:ext uri="{BB962C8B-B14F-4D97-AF65-F5344CB8AC3E}">
        <p14:creationId xmlns:p14="http://schemas.microsoft.com/office/powerpoint/2010/main" val="179404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Blood Collection Tube Types</a:t>
            </a:r>
            <a:endParaRPr lang="en-US" sz="4000" dirty="0">
              <a:solidFill>
                <a:schemeClr val="dk1"/>
              </a:solidFill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457200" y="1295401"/>
            <a:ext cx="8229600" cy="411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>
                <a:solidFill>
                  <a:srgbClr val="9900FF"/>
                </a:solidFill>
              </a:rPr>
              <a:t>Purple top tubes</a:t>
            </a:r>
            <a:r>
              <a:rPr lang="en-US" sz="3000" dirty="0">
                <a:solidFill>
                  <a:schemeClr val="dk1"/>
                </a:solidFill>
              </a:rPr>
              <a:t> contain an additive, EDTA, which is </a:t>
            </a:r>
            <a:r>
              <a:rPr lang="en-US" sz="3000" dirty="0" smtClean="0">
                <a:solidFill>
                  <a:schemeClr val="dk1"/>
                </a:solidFill>
              </a:rPr>
              <a:t>an </a:t>
            </a:r>
            <a:r>
              <a:rPr lang="en-US" sz="3000" dirty="0">
                <a:solidFill>
                  <a:schemeClr val="dk1"/>
                </a:solidFill>
              </a:rPr>
              <a:t>anticoagulant, but differs from heparin in its effect on nucleic acids.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Blood collected in purple top tubes can be centrifuged into red cells (bottom layer), white cells </a:t>
            </a:r>
            <a:r>
              <a:rPr lang="en-US" sz="3000" dirty="0"/>
              <a:t>or </a:t>
            </a:r>
            <a:r>
              <a:rPr lang="en-US" sz="3000" b="1" u="sng" dirty="0">
                <a:solidFill>
                  <a:srgbClr val="9900FF"/>
                </a:solidFill>
              </a:rPr>
              <a:t>buffy coats/PBMCs</a:t>
            </a:r>
            <a:r>
              <a:rPr lang="en-US" sz="3000" dirty="0">
                <a:solidFill>
                  <a:schemeClr val="dk1"/>
                </a:solidFill>
              </a:rPr>
              <a:t> (middle layer), and </a:t>
            </a:r>
            <a:r>
              <a:rPr lang="en-US" sz="3000" b="1" u="sng" dirty="0">
                <a:solidFill>
                  <a:srgbClr val="9900FF"/>
                </a:solidFill>
              </a:rPr>
              <a:t>plasma</a:t>
            </a:r>
            <a:r>
              <a:rPr lang="en-US" sz="3000" b="1" dirty="0">
                <a:solidFill>
                  <a:srgbClr val="9900FF"/>
                </a:solidFill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(top layer).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</a:rPr>
              <a:t>NRG Oncology Biospecimen Banks	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9" y="1143000"/>
            <a:ext cx="8474209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5375197" y="2972308"/>
            <a:ext cx="14286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Columbus, OH</a:t>
            </a:r>
          </a:p>
        </p:txBody>
      </p:sp>
      <p:sp>
        <p:nvSpPr>
          <p:cNvPr id="161" name="Shape 161"/>
          <p:cNvSpPr/>
          <p:nvPr/>
        </p:nvSpPr>
        <p:spPr>
          <a:xfrm>
            <a:off x="6803797" y="3004627"/>
            <a:ext cx="183000" cy="183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453655" y="2707161"/>
            <a:ext cx="1420337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Pittsburgh, PA</a:t>
            </a:r>
          </a:p>
        </p:txBody>
      </p:sp>
      <p:sp>
        <p:nvSpPr>
          <p:cNvPr id="163" name="Shape 163"/>
          <p:cNvSpPr/>
          <p:nvPr/>
        </p:nvSpPr>
        <p:spPr>
          <a:xfrm>
            <a:off x="7258250" y="2746797"/>
            <a:ext cx="183000" cy="183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620462" y="3529821"/>
            <a:ext cx="1766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 Francisco, CA</a:t>
            </a:r>
          </a:p>
        </p:txBody>
      </p:sp>
      <p:sp>
        <p:nvSpPr>
          <p:cNvPr id="165" name="Shape 165"/>
          <p:cNvSpPr/>
          <p:nvPr/>
        </p:nvSpPr>
        <p:spPr>
          <a:xfrm>
            <a:off x="1539070" y="3387132"/>
            <a:ext cx="183000" cy="183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5039475" y="4769850"/>
            <a:ext cx="1257299" cy="271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Houston, TX</a:t>
            </a:r>
          </a:p>
        </p:txBody>
      </p:sp>
      <p:sp>
        <p:nvSpPr>
          <p:cNvPr id="167" name="Shape 167"/>
          <p:cNvSpPr/>
          <p:nvPr/>
        </p:nvSpPr>
        <p:spPr>
          <a:xfrm>
            <a:off x="4972250" y="5017496"/>
            <a:ext cx="183000" cy="183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7182" y="4210652"/>
            <a:ext cx="124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Breast and GI Colorectal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364674" y="3004627"/>
            <a:ext cx="483926" cy="1206026"/>
          </a:xfrm>
          <a:prstGeom prst="straightConnector1">
            <a:avLst/>
          </a:prstGeom>
          <a:ln w="22225"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41733" y="139435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Gynecologic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26989" y="1702130"/>
            <a:ext cx="285308" cy="1136167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600799"/>
            <a:ext cx="1223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Brain, Head &amp; Neck, Non-Colorectal GI, GU, and Lung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14398" y="3478632"/>
            <a:ext cx="53340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6411" y="5791200"/>
            <a:ext cx="258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Breast and GI Colorectal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Serum Bank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155250" y="5257800"/>
            <a:ext cx="239851" cy="388656"/>
          </a:xfrm>
          <a:prstGeom prst="straightConnector1">
            <a:avLst/>
          </a:prstGeom>
          <a:ln w="22225"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533400" y="1351275"/>
            <a:ext cx="8077200" cy="43637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38761D"/>
                </a:solidFill>
              </a:rPr>
              <a:t>Green top tubes</a:t>
            </a:r>
            <a:r>
              <a:rPr lang="en-US" sz="3000" dirty="0">
                <a:solidFill>
                  <a:srgbClr val="38761D"/>
                </a:solidFill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contain an additive, Heparin, which is an </a:t>
            </a:r>
            <a:r>
              <a:rPr lang="en-US" sz="3000" dirty="0" smtClean="0">
                <a:solidFill>
                  <a:schemeClr val="dk1"/>
                </a:solidFill>
              </a:rPr>
              <a:t>anticoagulant. Heparin differs from EDTA in its downstream applications.</a:t>
            </a:r>
            <a:endParaRPr lang="en-US" sz="3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Blood </a:t>
            </a:r>
            <a:r>
              <a:rPr lang="en-US" sz="3000" dirty="0">
                <a:solidFill>
                  <a:schemeClr val="dk1"/>
                </a:solidFill>
              </a:rPr>
              <a:t>collected in green top tubes can be centrifuged into red cells (bottom layer), white cells </a:t>
            </a:r>
            <a:r>
              <a:rPr lang="en-US" sz="3000" dirty="0"/>
              <a:t>or </a:t>
            </a:r>
            <a:r>
              <a:rPr lang="en-US" sz="3000" b="1" u="sng" dirty="0">
                <a:solidFill>
                  <a:srgbClr val="38761D"/>
                </a:solidFill>
              </a:rPr>
              <a:t>buffy coats/PBMCs</a:t>
            </a:r>
            <a:r>
              <a:rPr lang="en-US" sz="3000" dirty="0">
                <a:solidFill>
                  <a:schemeClr val="dk1"/>
                </a:solidFill>
              </a:rPr>
              <a:t> (middle layer) that are used for </a:t>
            </a:r>
            <a:r>
              <a:rPr lang="en-US" sz="3000" b="1" u="sng" dirty="0">
                <a:solidFill>
                  <a:srgbClr val="38761D"/>
                </a:solidFill>
              </a:rPr>
              <a:t>DNA isolation</a:t>
            </a:r>
            <a:r>
              <a:rPr lang="en-US" sz="3000" b="1" dirty="0">
                <a:solidFill>
                  <a:srgbClr val="38761D"/>
                </a:solidFill>
              </a:rPr>
              <a:t>, </a:t>
            </a:r>
            <a:r>
              <a:rPr lang="en-US" sz="3000" dirty="0">
                <a:solidFill>
                  <a:schemeClr val="dk1"/>
                </a:solidFill>
              </a:rPr>
              <a:t>and </a:t>
            </a:r>
            <a:r>
              <a:rPr lang="en-US" sz="3000" b="1" u="sng" dirty="0">
                <a:solidFill>
                  <a:srgbClr val="38761D"/>
                </a:solidFill>
              </a:rPr>
              <a:t>plasma</a:t>
            </a:r>
            <a:r>
              <a:rPr lang="en-US" sz="3000" b="1" dirty="0">
                <a:solidFill>
                  <a:srgbClr val="38761D"/>
                </a:solidFill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(top layer</a:t>
            </a:r>
            <a:r>
              <a:rPr lang="en-US" sz="3000" dirty="0" smtClean="0">
                <a:solidFill>
                  <a:schemeClr val="dk1"/>
                </a:solidFill>
              </a:rPr>
              <a:t>).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30126" y="76200"/>
            <a:ext cx="9144000" cy="949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br>
              <a:rPr lang="en-US" sz="48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Blood Collection Tube Types</a:t>
            </a:r>
            <a:endParaRPr lang="en-US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 smtClean="0">
                <a:solidFill>
                  <a:schemeClr val="dk1"/>
                </a:solidFill>
              </a:rPr>
              <a:t>Biospecimens</a:t>
            </a:r>
            <a:br>
              <a:rPr lang="en-US" sz="4800" b="0" i="0" u="none" strike="noStrike" cap="none" baseline="0" dirty="0" smtClean="0">
                <a:solidFill>
                  <a:schemeClr val="dk1"/>
                </a:solidFill>
              </a:rPr>
            </a:br>
            <a:endParaRPr lang="en-US" sz="44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2234500"/>
            <a:ext cx="4222999" cy="317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3494567" y="1066800"/>
            <a:ext cx="2259900" cy="6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/>
              <a:t>Purple EDTA Tube After Spinning</a:t>
            </a:r>
          </a:p>
        </p:txBody>
      </p:sp>
    </p:spTree>
    <p:extLst>
      <p:ext uri="{BB962C8B-B14F-4D97-AF65-F5344CB8AC3E}">
        <p14:creationId xmlns:p14="http://schemas.microsoft.com/office/powerpoint/2010/main" val="363732066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960875"/>
            <a:ext cx="8458200" cy="32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F0000"/>
                </a:solidFill>
              </a:rPr>
              <a:t>Red top tubes</a:t>
            </a:r>
            <a:r>
              <a:rPr lang="en-US" sz="3000" dirty="0">
                <a:solidFill>
                  <a:schemeClr val="dk1"/>
                </a:solidFill>
              </a:rPr>
              <a:t> do not contain additives. </a:t>
            </a:r>
          </a:p>
          <a:p>
            <a:pPr marL="0" lvl="0" indent="0" rtl="0">
              <a:spcBef>
                <a:spcPts val="60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Blood collected in red top tubes can be centrifuged into white and red cells (bottom layer) and </a:t>
            </a:r>
            <a:r>
              <a:rPr lang="en-US" sz="3000" b="1" u="sng" dirty="0">
                <a:solidFill>
                  <a:srgbClr val="FF0000"/>
                </a:solidFill>
              </a:rPr>
              <a:t>serum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(top layer).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0" y="291825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chemeClr val="dk1"/>
                </a:solidFill>
              </a:rPr>
              <a:t>Biospecimens  </a:t>
            </a:r>
            <a:r>
              <a:rPr lang="en-US" sz="4000" dirty="0" smtClean="0">
                <a:solidFill>
                  <a:schemeClr val="dk1"/>
                </a:solidFill>
              </a:rPr>
              <a:t/>
            </a:r>
            <a:br>
              <a:rPr lang="en-US" sz="40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Blood Collection </a:t>
            </a:r>
            <a:r>
              <a:rPr lang="en-US" sz="2400" dirty="0">
                <a:solidFill>
                  <a:schemeClr val="dk1"/>
                </a:solidFill>
              </a:rPr>
              <a:t>Tube Types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0" y="291825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>
                <a:solidFill>
                  <a:schemeClr val="dk1"/>
                </a:solidFill>
              </a:rPr>
              <a:t>      </a:t>
            </a:r>
            <a:r>
              <a:rPr lang="en-US" sz="4800" dirty="0" smtClean="0">
                <a:solidFill>
                  <a:schemeClr val="dk1"/>
                </a:solidFill>
              </a:rPr>
              <a:t>Biospecimens</a:t>
            </a:r>
            <a:r>
              <a:rPr lang="en-US" sz="3600" dirty="0" smtClean="0">
                <a:solidFill>
                  <a:schemeClr val="dk1"/>
                </a:solidFill>
              </a:rPr>
              <a:t/>
            </a:r>
            <a:br>
              <a:rPr lang="en-US" sz="3600" dirty="0" smtClean="0">
                <a:solidFill>
                  <a:schemeClr val="dk1"/>
                </a:solidFill>
              </a:rPr>
            </a:br>
            <a:r>
              <a:rPr lang="en-US" sz="2400" dirty="0" smtClean="0">
                <a:solidFill>
                  <a:schemeClr val="dk1"/>
                </a:solidFill>
              </a:rPr>
              <a:t>Example: Unusable Liquid Biospecimen</a:t>
            </a:r>
            <a:endParaRPr lang="en-US" sz="2400" dirty="0">
              <a:solidFill>
                <a:schemeClr val="dk1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88" y="2209800"/>
            <a:ext cx="3276600" cy="27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22098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tube was filled with too much liquid.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Remember that liquid expands when it freezes!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40051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8382000" cy="464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Temperature is </a:t>
            </a:r>
            <a:r>
              <a:rPr lang="en-US" sz="2400" b="1" u="sng" dirty="0">
                <a:solidFill>
                  <a:schemeClr val="dk1"/>
                </a:solidFill>
              </a:rPr>
              <a:t>critical</a:t>
            </a:r>
            <a:r>
              <a:rPr lang="en-US" sz="2400" dirty="0">
                <a:solidFill>
                  <a:schemeClr val="dk1"/>
                </a:solidFill>
              </a:rPr>
              <a:t> in maintaining </a:t>
            </a:r>
            <a:r>
              <a:rPr lang="en-US" sz="2400" dirty="0" smtClean="0">
                <a:solidFill>
                  <a:schemeClr val="dk1"/>
                </a:solidFill>
              </a:rPr>
              <a:t>biospecimen </a:t>
            </a:r>
            <a:r>
              <a:rPr lang="en-US" sz="2400" dirty="0">
                <a:solidFill>
                  <a:schemeClr val="dk1"/>
                </a:solidFill>
              </a:rPr>
              <a:t>quality.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Frozen equals </a:t>
            </a:r>
            <a:r>
              <a:rPr lang="en-US" sz="2400" dirty="0" smtClean="0">
                <a:solidFill>
                  <a:schemeClr val="dk1"/>
                </a:solidFill>
              </a:rPr>
              <a:t>-70°C </a:t>
            </a:r>
            <a:r>
              <a:rPr lang="en-US" sz="2400" dirty="0">
                <a:solidFill>
                  <a:schemeClr val="dk1"/>
                </a:solidFill>
              </a:rPr>
              <a:t>or </a:t>
            </a:r>
            <a:r>
              <a:rPr lang="en-US" sz="2400" dirty="0" smtClean="0">
                <a:solidFill>
                  <a:schemeClr val="dk1"/>
                </a:solidFill>
              </a:rPr>
              <a:t>colder.*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Liquid nitrogen </a:t>
            </a:r>
            <a:r>
              <a:rPr lang="en-US" sz="2400" dirty="0" smtClean="0">
                <a:solidFill>
                  <a:schemeClr val="dk1"/>
                </a:solidFill>
              </a:rPr>
              <a:t>vapor averages </a:t>
            </a:r>
            <a:r>
              <a:rPr lang="en-US" sz="2400" dirty="0">
                <a:solidFill>
                  <a:schemeClr val="dk1"/>
                </a:solidFill>
              </a:rPr>
              <a:t>between -170°C and -</a:t>
            </a:r>
            <a:r>
              <a:rPr lang="en-US" sz="2400" dirty="0" smtClean="0">
                <a:solidFill>
                  <a:schemeClr val="dk1"/>
                </a:solidFill>
              </a:rPr>
              <a:t>190°C.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Refrigeration equals 4°C (standard refrigerator </a:t>
            </a:r>
            <a:r>
              <a:rPr lang="en-US" sz="2400" dirty="0" smtClean="0">
                <a:solidFill>
                  <a:schemeClr val="dk1"/>
                </a:solidFill>
              </a:rPr>
              <a:t>temp).</a:t>
            </a:r>
          </a:p>
          <a:p>
            <a:pPr marL="457200" lvl="0" indent="-381000">
              <a:spcBef>
                <a:spcPts val="60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</a:rPr>
              <a:t>Use </a:t>
            </a:r>
            <a:r>
              <a:rPr lang="en-US" sz="2400" dirty="0">
                <a:solidFill>
                  <a:schemeClr val="dk1"/>
                </a:solidFill>
              </a:rPr>
              <a:t>of Dry Ice is a short term option </a:t>
            </a:r>
            <a:r>
              <a:rPr lang="en-US" sz="2400" dirty="0" smtClean="0">
                <a:solidFill>
                  <a:schemeClr val="dk1"/>
                </a:solidFill>
              </a:rPr>
              <a:t>if </a:t>
            </a:r>
            <a:r>
              <a:rPr lang="en-US" sz="2400" dirty="0">
                <a:solidFill>
                  <a:schemeClr val="dk1"/>
                </a:solidFill>
              </a:rPr>
              <a:t>you do not have access to a </a:t>
            </a:r>
            <a:r>
              <a:rPr lang="en-US" sz="2400" dirty="0" smtClean="0">
                <a:solidFill>
                  <a:schemeClr val="dk1"/>
                </a:solidFill>
              </a:rPr>
              <a:t>-70°C or -80°C freezer (ship within 24 hours).</a:t>
            </a:r>
            <a:br>
              <a:rPr lang="en-US" sz="2400" dirty="0" smtClean="0">
                <a:solidFill>
                  <a:schemeClr val="dk1"/>
                </a:solidFill>
              </a:rPr>
            </a:br>
            <a:endParaRPr sz="2400" dirty="0">
              <a:solidFill>
                <a:schemeClr val="dk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*-20°C is </a:t>
            </a:r>
            <a:r>
              <a:rPr lang="en-US" sz="2000" dirty="0" smtClean="0">
                <a:solidFill>
                  <a:schemeClr val="dk1"/>
                </a:solidFill>
              </a:rPr>
              <a:t>normal </a:t>
            </a:r>
            <a:r>
              <a:rPr lang="en-US" sz="2000" dirty="0">
                <a:solidFill>
                  <a:schemeClr val="dk1"/>
                </a:solidFill>
              </a:rPr>
              <a:t>setting for a regular </a:t>
            </a:r>
            <a:r>
              <a:rPr lang="en-US" sz="2000" dirty="0" smtClean="0">
                <a:solidFill>
                  <a:schemeClr val="dk1"/>
                </a:solidFill>
              </a:rPr>
              <a:t>freezer. DO </a:t>
            </a:r>
            <a:r>
              <a:rPr lang="en-US" sz="2000" dirty="0">
                <a:solidFill>
                  <a:schemeClr val="dk1"/>
                </a:solidFill>
              </a:rPr>
              <a:t>NOT USE unless you do not have access to </a:t>
            </a:r>
            <a:r>
              <a:rPr lang="en-US" sz="2000" dirty="0" smtClean="0">
                <a:solidFill>
                  <a:schemeClr val="dk1"/>
                </a:solidFill>
              </a:rPr>
              <a:t>-70°C </a:t>
            </a:r>
            <a:r>
              <a:rPr lang="en-US" sz="2000" dirty="0">
                <a:solidFill>
                  <a:schemeClr val="dk1"/>
                </a:solidFill>
              </a:rPr>
              <a:t>or dry ice. </a:t>
            </a:r>
            <a:r>
              <a:rPr lang="en-US" sz="2000" dirty="0" smtClean="0">
                <a:solidFill>
                  <a:schemeClr val="dk1"/>
                </a:solidFill>
              </a:rPr>
              <a:t>Biospecimens stored  </a:t>
            </a:r>
            <a:r>
              <a:rPr lang="en-US" sz="2000" dirty="0">
                <a:solidFill>
                  <a:schemeClr val="dk1"/>
                </a:solidFill>
              </a:rPr>
              <a:t>at </a:t>
            </a:r>
            <a:r>
              <a:rPr lang="en-US" sz="2000" dirty="0" smtClean="0">
                <a:solidFill>
                  <a:schemeClr val="dk1"/>
                </a:solidFill>
              </a:rPr>
              <a:t>-</a:t>
            </a:r>
            <a:r>
              <a:rPr lang="en-US" sz="2000" dirty="0">
                <a:solidFill>
                  <a:schemeClr val="dk1"/>
                </a:solidFill>
              </a:rPr>
              <a:t>20°C </a:t>
            </a:r>
            <a:r>
              <a:rPr lang="en-US" sz="2000" dirty="0" smtClean="0">
                <a:solidFill>
                  <a:schemeClr val="dk1"/>
                </a:solidFill>
              </a:rPr>
              <a:t>should be shipped within 24 hours of collection when possible. Note storage method on </a:t>
            </a:r>
            <a:r>
              <a:rPr lang="en-US" sz="2000" dirty="0">
                <a:solidFill>
                  <a:schemeClr val="dk1"/>
                </a:solidFill>
              </a:rPr>
              <a:t>submission </a:t>
            </a:r>
            <a:r>
              <a:rPr lang="en-US" sz="2000" dirty="0" smtClean="0">
                <a:solidFill>
                  <a:schemeClr val="dk1"/>
                </a:solidFill>
              </a:rPr>
              <a:t>form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  <a:p>
            <a:pPr marL="0" lvl="0" indent="457200" rtl="0">
              <a:spcBef>
                <a:spcPts val="60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chemeClr val="dk1"/>
                </a:solidFill>
              </a:rPr>
              <a:t>Biospecimen Storage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077200" cy="44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If a </a:t>
            </a:r>
            <a:r>
              <a:rPr lang="en-US" sz="2800" dirty="0" smtClean="0">
                <a:solidFill>
                  <a:schemeClr val="dk1"/>
                </a:solidFill>
              </a:rPr>
              <a:t>biospecimen </a:t>
            </a:r>
            <a:r>
              <a:rPr lang="en-US" sz="2800" dirty="0">
                <a:solidFill>
                  <a:schemeClr val="dk1"/>
                </a:solidFill>
              </a:rPr>
              <a:t>is frozen, then it should remain frozen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Thawing </a:t>
            </a:r>
            <a:r>
              <a:rPr lang="en-US" sz="2800" dirty="0">
                <a:solidFill>
                  <a:schemeClr val="dk1"/>
                </a:solidFill>
              </a:rPr>
              <a:t>and refreezing </a:t>
            </a:r>
            <a:r>
              <a:rPr lang="en-US" sz="2800" dirty="0" smtClean="0">
                <a:solidFill>
                  <a:schemeClr val="dk1"/>
                </a:solidFill>
              </a:rPr>
              <a:t>biospecimens </a:t>
            </a:r>
            <a:r>
              <a:rPr lang="en-US" sz="2800" dirty="0">
                <a:solidFill>
                  <a:schemeClr val="dk1"/>
                </a:solidFill>
              </a:rPr>
              <a:t>negatively affects </a:t>
            </a:r>
            <a:r>
              <a:rPr lang="en-US" sz="2800" dirty="0" smtClean="0">
                <a:solidFill>
                  <a:schemeClr val="dk1"/>
                </a:solidFill>
              </a:rPr>
              <a:t>biospecimen </a:t>
            </a:r>
            <a:r>
              <a:rPr lang="en-US" sz="2800" dirty="0">
                <a:solidFill>
                  <a:schemeClr val="dk1"/>
                </a:solidFill>
              </a:rPr>
              <a:t>quality.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Frozen </a:t>
            </a:r>
            <a:r>
              <a:rPr lang="en-US" sz="2800" dirty="0" smtClean="0">
                <a:solidFill>
                  <a:schemeClr val="dk1"/>
                </a:solidFill>
              </a:rPr>
              <a:t>biospecimens </a:t>
            </a:r>
            <a:r>
              <a:rPr lang="en-US" sz="2800" dirty="0">
                <a:solidFill>
                  <a:schemeClr val="dk1"/>
                </a:solidFill>
              </a:rPr>
              <a:t>should be shipped on dry ice, </a:t>
            </a:r>
            <a:r>
              <a:rPr lang="en-US" sz="2800" u="sng" dirty="0">
                <a:solidFill>
                  <a:schemeClr val="dk1"/>
                </a:solidFill>
              </a:rPr>
              <a:t>NOT</a:t>
            </a:r>
            <a:r>
              <a:rPr lang="en-US" sz="2800" dirty="0">
                <a:solidFill>
                  <a:schemeClr val="dk1"/>
                </a:solidFill>
              </a:rPr>
              <a:t> with an ice pack, in order to maintain </a:t>
            </a:r>
            <a:r>
              <a:rPr lang="en-US" sz="2800" dirty="0" smtClean="0">
                <a:solidFill>
                  <a:schemeClr val="dk1"/>
                </a:solidFill>
              </a:rPr>
              <a:t>biospecimen </a:t>
            </a:r>
            <a:r>
              <a:rPr lang="en-US" sz="2800" dirty="0">
                <a:solidFill>
                  <a:schemeClr val="dk1"/>
                </a:solidFill>
              </a:rPr>
              <a:t>quality. 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0" y="291825"/>
            <a:ext cx="9144000" cy="8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chemeClr val="dk1"/>
                </a:solidFill>
              </a:rPr>
              <a:t>Biospecimen Storage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077200" cy="464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Ship frozen biospecimens with </a:t>
            </a:r>
            <a:r>
              <a:rPr lang="en-US" sz="2800" dirty="0">
                <a:solidFill>
                  <a:schemeClr val="dk1"/>
                </a:solidFill>
              </a:rPr>
              <a:t>more dry ice than </a:t>
            </a:r>
            <a:r>
              <a:rPr lang="en-US" sz="2800" dirty="0" smtClean="0">
                <a:solidFill>
                  <a:schemeClr val="dk1"/>
                </a:solidFill>
              </a:rPr>
              <a:t>biospecimens</a:t>
            </a:r>
            <a:r>
              <a:rPr lang="en-US" sz="2800" dirty="0">
                <a:solidFill>
                  <a:schemeClr val="dk1"/>
                </a:solidFill>
              </a:rPr>
              <a:t>. 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857250" lvl="1" indent="-4064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Dry </a:t>
            </a:r>
            <a:r>
              <a:rPr lang="en-US" sz="2800" dirty="0">
                <a:solidFill>
                  <a:schemeClr val="dk1"/>
                </a:solidFill>
              </a:rPr>
              <a:t>ice changes from a solid to a gas at a rate of 5-10 lbs. every 24 hours during shipment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Do not ship frozen biospecimens on Thursday or Friday, wait until Monday.</a:t>
            </a:r>
          </a:p>
          <a:p>
            <a:pPr marL="857250" lvl="1" indent="-4064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If the shipment is delayed over a weekend then it will probably  arrive at the bank thawed.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0" y="291824"/>
            <a:ext cx="9144000" cy="1003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chemeClr val="dk1"/>
                </a:solidFill>
              </a:rPr>
              <a:t>Frozen Biospecimen Shipment</a:t>
            </a:r>
            <a:endParaRPr lang="en-US" sz="4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782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 smtClean="0"/>
              <a:t>Biospecimen Shipment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/>
              <a:t>Remember when shipping, that even if weather is fine where you are, the </a:t>
            </a:r>
            <a:r>
              <a:rPr lang="en-US" sz="2400" dirty="0" smtClean="0"/>
              <a:t>biospecimens </a:t>
            </a:r>
            <a:r>
              <a:rPr lang="en-US" sz="2400" dirty="0"/>
              <a:t>are traveling </a:t>
            </a:r>
            <a:r>
              <a:rPr lang="en-US" sz="2400" dirty="0" smtClean="0"/>
              <a:t>from </a:t>
            </a:r>
          </a:p>
          <a:p>
            <a:pPr marL="203200" indent="0">
              <a:buNone/>
            </a:pPr>
            <a:r>
              <a:rPr lang="en-US" sz="2400" dirty="0" smtClean="0"/>
              <a:t>      your </a:t>
            </a:r>
            <a:r>
              <a:rPr lang="en-US" sz="2400" dirty="0"/>
              <a:t>city     </a:t>
            </a:r>
            <a:r>
              <a:rPr lang="en-US" sz="2400" dirty="0" smtClean="0"/>
              <a:t>    to </a:t>
            </a:r>
            <a:r>
              <a:rPr lang="en-US" sz="2400" dirty="0"/>
              <a:t>a FedEx </a:t>
            </a:r>
            <a:r>
              <a:rPr lang="en-US" sz="2400" dirty="0" smtClean="0"/>
              <a:t>Hub           </a:t>
            </a:r>
            <a:r>
              <a:rPr lang="en-US" sz="2400" dirty="0"/>
              <a:t>to the bank</a:t>
            </a:r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38811"/>
            <a:ext cx="5715000" cy="339132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2498598" y="2233594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5454396" y="2233594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3890" y="5951913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 of FedEx Hubs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64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 smtClean="0"/>
              <a:t>Biospecimen Shipment Tips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Ship via FedEx </a:t>
            </a:r>
            <a:r>
              <a:rPr lang="en-US" sz="2800" b="1" dirty="0" smtClean="0">
                <a:solidFill>
                  <a:schemeClr val="tx1"/>
                </a:solidFill>
              </a:rPr>
              <a:t>Priority Overnight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800" dirty="0" smtClean="0"/>
              <a:t>Using First Overnight will delay receipt</a:t>
            </a:r>
          </a:p>
          <a:p>
            <a:endParaRPr lang="en-US" sz="2800" dirty="0" smtClean="0"/>
          </a:p>
          <a:p>
            <a:r>
              <a:rPr lang="en-US" sz="2800" dirty="0" smtClean="0"/>
              <a:t>Sign up for FedEx Service Alerts to receive information about weather, natural disasters and other events that might delay delivery: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www.fedex.com/us/servicealerts/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4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Biospecimen Handling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3733800"/>
          </a:xfrm>
        </p:spPr>
        <p:txBody>
          <a:bodyPr/>
          <a:lstStyle/>
          <a:p>
            <a:r>
              <a:rPr lang="en-US" sz="2800" dirty="0" smtClean="0"/>
              <a:t>Always use Universal Precautions when handling biospecimens.</a:t>
            </a:r>
          </a:p>
          <a:p>
            <a:pPr marL="203200" indent="0">
              <a:buNone/>
            </a:pPr>
            <a:endParaRPr lang="en-US" sz="2800" dirty="0" smtClean="0"/>
          </a:p>
          <a:p>
            <a:r>
              <a:rPr lang="en-US" sz="2800" dirty="0" smtClean="0"/>
              <a:t>Please refer to your institution’s guidelines for more information on Universal Precautions and the handling of biospecimens.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792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Translational </a:t>
            </a:r>
            <a:r>
              <a:rPr lang="en-US" altLang="en-US" sz="4800" dirty="0"/>
              <a:t>Research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8229600" cy="3992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“Translational research means different things to different people, but it seems important to almost everyone.”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Steven H Woolf, MD, MPH; JAMA 2008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0851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 smtClean="0"/>
              <a:t>Shipping Regulations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r>
              <a:rPr lang="en-US" sz="2800" dirty="0" smtClean="0"/>
              <a:t>Contact your institution’s Safety Department to learn about shipping regulations </a:t>
            </a:r>
            <a:r>
              <a:rPr lang="en-US" sz="2800" dirty="0"/>
              <a:t> </a:t>
            </a:r>
            <a:r>
              <a:rPr lang="en-US" sz="2800" dirty="0" smtClean="0"/>
              <a:t>and to obtain training.</a:t>
            </a:r>
          </a:p>
          <a:p>
            <a:pPr lvl="1"/>
            <a:r>
              <a:rPr lang="en-US" sz="2800" dirty="0" smtClean="0"/>
              <a:t>You must complete training  prior to shipping biospecimens.</a:t>
            </a:r>
          </a:p>
          <a:p>
            <a:endParaRPr lang="en-US" sz="2800" dirty="0" smtClean="0"/>
          </a:p>
          <a:p>
            <a:r>
              <a:rPr lang="en-US" sz="2800" dirty="0" smtClean="0"/>
              <a:t>Ultimately, it is the shipper’s responsibility to use the correct packaging methods when shipping biospecimens.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40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51691" y="350837"/>
            <a:ext cx="86816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baseline="0" dirty="0">
                <a:solidFill>
                  <a:schemeClr val="dk1"/>
                </a:solidFill>
              </a:rPr>
              <a:t>NRG</a:t>
            </a:r>
            <a:r>
              <a:rPr lang="en-US" sz="5400" dirty="0">
                <a:solidFill>
                  <a:schemeClr val="dk1"/>
                </a:solidFill>
              </a:rPr>
              <a:t>-BB Bank</a:t>
            </a:r>
            <a:r>
              <a:rPr lang="en-US" sz="5400" b="0" i="0" u="none" strike="noStrike" cap="none" baseline="0" dirty="0">
                <a:solidFill>
                  <a:schemeClr val="dk1"/>
                </a:solidFill>
              </a:rPr>
              <a:t> Contact</a:t>
            </a:r>
            <a:r>
              <a:rPr lang="en-US" sz="5400" dirty="0">
                <a:solidFill>
                  <a:schemeClr val="dk1"/>
                </a:solidFill>
              </a:rPr>
              <a:t> Info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199" y="1391704"/>
            <a:ext cx="8229600" cy="516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</a:rPr>
              <a:t>Pittsburgh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: Melanie Finnigan</a:t>
            </a:r>
          </a:p>
          <a:p>
            <a:pPr marL="0" lvl="0" indent="0" algn="ctr">
              <a:spcBef>
                <a:spcPts val="560"/>
              </a:spcBef>
              <a:buSzPct val="25000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</a:rPr>
              <a:t>Email: </a:t>
            </a:r>
            <a:r>
              <a:rPr lang="en-US" sz="2400" dirty="0" smtClean="0">
                <a:hlinkClick r:id="rId3"/>
              </a:rPr>
              <a:t>NRGbiobankPGH@NRGOncology.org</a:t>
            </a:r>
            <a:endParaRPr lang="en-US" sz="2400" dirty="0" smtClean="0"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</a:rPr>
              <a:t>Phone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: </a:t>
            </a:r>
            <a:r>
              <a:rPr lang="en-US" sz="2400" b="1" dirty="0">
                <a:solidFill>
                  <a:schemeClr val="dk1"/>
                </a:solidFill>
              </a:rPr>
              <a:t>412-697-6611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/>
            </a:r>
            <a:br>
              <a:rPr lang="en-US" sz="2400" b="1" i="0" u="none" strike="noStrike" cap="none" baseline="0" dirty="0">
                <a:solidFill>
                  <a:schemeClr val="dk1"/>
                </a:solidFill>
              </a:rPr>
            </a:b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/>
            </a:r>
            <a:br>
              <a:rPr lang="en-US" sz="2400" b="1" i="0" u="none" strike="noStrike" cap="none" baseline="0" dirty="0">
                <a:solidFill>
                  <a:schemeClr val="dk1"/>
                </a:solidFill>
              </a:rPr>
            </a:br>
            <a:r>
              <a:rPr lang="en-US" sz="2400" b="1" i="0" u="sng" strike="noStrike" cap="none" baseline="0" dirty="0">
                <a:solidFill>
                  <a:schemeClr val="dk1"/>
                </a:solidFill>
              </a:rPr>
              <a:t>San Francisco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: Sandy DeVries</a:t>
            </a:r>
            <a:br>
              <a:rPr lang="en-US" sz="2400" b="1" i="0" u="none" strike="noStrike" cap="none" baseline="0" dirty="0">
                <a:solidFill>
                  <a:schemeClr val="dk1"/>
                </a:solidFill>
              </a:rPr>
            </a:b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Email: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hlinkClick r:id="rId4"/>
              </a:rPr>
              <a:t>NRGBB@ucsf.edu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Phone: 415-476-7864 (Bank </a:t>
            </a:r>
            <a:r>
              <a:rPr lang="en-US" sz="2400" b="1" dirty="0">
                <a:solidFill>
                  <a:schemeClr val="dk1"/>
                </a:solidFill>
              </a:rPr>
              <a:t>#)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/>
            </a:r>
            <a:br>
              <a:rPr lang="en-US" sz="2400" b="1" i="0" u="none" strike="noStrike" cap="none" baseline="0" dirty="0">
                <a:solidFill>
                  <a:schemeClr val="dk1"/>
                </a:solidFill>
              </a:rPr>
            </a:b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/>
            </a:r>
            <a:br>
              <a:rPr lang="en-US" sz="2400" b="1" i="0" u="none" strike="noStrike" cap="none" baseline="0" dirty="0">
                <a:solidFill>
                  <a:schemeClr val="dk1"/>
                </a:solidFill>
              </a:rPr>
            </a:br>
            <a:r>
              <a:rPr lang="en-US" sz="2400" b="1" i="0" u="sng" strike="noStrike" cap="none" baseline="0" dirty="0">
                <a:solidFill>
                  <a:schemeClr val="dk1"/>
                </a:solidFill>
              </a:rPr>
              <a:t>Columbus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: Lisa DeNero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Email:</a:t>
            </a:r>
            <a:r>
              <a:rPr lang="en-US" sz="2400" b="0" i="0" strike="noStrike" cap="none" baseline="0" dirty="0">
                <a:solidFill>
                  <a:schemeClr val="hlink"/>
                </a:solidFill>
                <a:hlinkClick r:id="rId5"/>
              </a:rPr>
              <a:t> 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hlinkClick r:id="rId5"/>
              </a:rPr>
              <a:t>BPCBank@nationwidechildrens.org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</a:rPr>
              <a:t>Phone: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</a:rPr>
              <a:t>866-464-2262</a:t>
            </a:r>
            <a:endParaRPr lang="en-US" sz="2400" b="1" i="0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dirty="0">
                <a:solidFill>
                  <a:schemeClr val="dk1"/>
                </a:solidFill>
              </a:rPr>
              <a:t>Additional</a:t>
            </a:r>
            <a:r>
              <a:rPr lang="en-US" sz="6000" b="0" i="0" u="none" strike="noStrike" cap="none" baseline="0" dirty="0">
                <a:solidFill>
                  <a:schemeClr val="dk1"/>
                </a:solidFill>
              </a:rPr>
              <a:t> Contacts and Information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>
                <a:solidFill>
                  <a:srgbClr val="38761D"/>
                </a:solidFill>
              </a:rPr>
              <a:t>See Handouts 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1" dirty="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838200" y="2514601"/>
            <a:ext cx="7871099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3600" b="1" dirty="0">
                <a:solidFill>
                  <a:srgbClr val="98012E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000" b="1" dirty="0" smtClean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QUESTIONS?????</a:t>
            </a:r>
            <a:endParaRPr lang="en-US" sz="4000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4767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Translational </a:t>
            </a:r>
            <a:r>
              <a:rPr lang="en-US" altLang="en-US" sz="4800" dirty="0"/>
              <a:t>Research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 common phrase associated with translational research is “bench to bedside” – </a:t>
            </a:r>
            <a:r>
              <a:rPr lang="en-US" sz="2400" i="1" dirty="0"/>
              <a:t>translating</a:t>
            </a:r>
            <a:r>
              <a:rPr lang="en-US" sz="2400" dirty="0"/>
              <a:t> laboratory findings into patient care.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The </a:t>
            </a:r>
            <a:r>
              <a:rPr lang="en-US" sz="2400" dirty="0"/>
              <a:t>NCI Translational Research Working Group definition:</a:t>
            </a:r>
          </a:p>
          <a:p>
            <a:pPr>
              <a:defRPr/>
            </a:pPr>
            <a:endParaRPr lang="en-US" sz="2400" dirty="0"/>
          </a:p>
          <a:p>
            <a:pPr marL="457200">
              <a:defRPr/>
            </a:pPr>
            <a:r>
              <a:rPr lang="en-US" sz="2400" dirty="0"/>
              <a:t>“Translational research transforms scientific discoveries </a:t>
            </a:r>
            <a:r>
              <a:rPr lang="en-US" sz="2400" dirty="0" smtClean="0"/>
              <a:t>arising </a:t>
            </a:r>
            <a:r>
              <a:rPr lang="en-US" sz="2400" dirty="0"/>
              <a:t>from laboratory, clinical, or population studies into clinical applications to reduce cancer incidence, morbidity, and mortality.”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09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Translational Research  - The  Big Picture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1905000" cy="4667510"/>
          </a:xfrm>
        </p:spPr>
        <p:txBody>
          <a:bodyPr/>
          <a:lstStyle/>
          <a:p>
            <a:r>
              <a:rPr lang="en-US" dirty="0" smtClean="0"/>
              <a:t>Participating Site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NRG Oncology BB/ SDMC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Investigator/NRG Oncology SDMC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514600" y="1219201"/>
            <a:ext cx="6172199" cy="4655106"/>
          </a:xfrm>
        </p:spPr>
        <p:txBody>
          <a:bodyPr/>
          <a:lstStyle/>
          <a:p>
            <a:r>
              <a:rPr lang="en-US" dirty="0" smtClean="0"/>
              <a:t>Patient enrolls on protocol and consents to biospecimen collection</a:t>
            </a:r>
          </a:p>
          <a:p>
            <a:endParaRPr lang="en-US" dirty="0"/>
          </a:p>
          <a:p>
            <a:r>
              <a:rPr lang="en-US" dirty="0" smtClean="0"/>
              <a:t>Required biospecimens are collected and shipped to the appropriate NRG Oncology Biospecimen Bank with the appropriate forms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Biospecimens are received, quality and condition are assessed, biospecimens are banked</a:t>
            </a:r>
          </a:p>
          <a:p>
            <a:endParaRPr lang="en-US" dirty="0"/>
          </a:p>
          <a:p>
            <a:r>
              <a:rPr lang="en-US" dirty="0" smtClean="0"/>
              <a:t>NRG Oncology consults with sites if any issues arise</a:t>
            </a:r>
          </a:p>
          <a:p>
            <a:endParaRPr lang="en-US" dirty="0"/>
          </a:p>
          <a:p>
            <a:r>
              <a:rPr lang="en-US" dirty="0" smtClean="0"/>
              <a:t>Biospecimens are distributed to approved investigators for testing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Laboratory testing is completed</a:t>
            </a:r>
          </a:p>
          <a:p>
            <a:endParaRPr lang="en-US" dirty="0"/>
          </a:p>
          <a:p>
            <a:r>
              <a:rPr lang="en-US" dirty="0" smtClean="0"/>
              <a:t>Testing results are analyzed and interpreted</a:t>
            </a:r>
          </a:p>
          <a:p>
            <a:endParaRPr lang="en-US" dirty="0"/>
          </a:p>
          <a:p>
            <a:r>
              <a:rPr lang="en-US" dirty="0" smtClean="0"/>
              <a:t>Results are disseminated to the scientific and medical communities – ultimately, this may affect  patient care and/or future trial design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1447800"/>
            <a:ext cx="0" cy="44335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3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Biospecimen Quality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High quality biospecimens yield high quality results.</a:t>
            </a:r>
          </a:p>
          <a:p>
            <a:endParaRPr lang="en-US" sz="2800" dirty="0"/>
          </a:p>
          <a:p>
            <a:r>
              <a:rPr lang="en-US" sz="2800" dirty="0" smtClean="0"/>
              <a:t>Collection and processing instructions in protocols or supporting materials are designed to help you provide high quality biospecimens.</a:t>
            </a:r>
          </a:p>
          <a:p>
            <a:endParaRPr lang="en-US" sz="2800" dirty="0"/>
          </a:p>
          <a:p>
            <a:r>
              <a:rPr lang="en-US" sz="2800" dirty="0" smtClean="0"/>
              <a:t>Most biospecimens are stored for many years prior to use for research.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dk1"/>
                </a:solidFill>
              </a:rPr>
              <a:t>Locating </a:t>
            </a:r>
            <a:r>
              <a:rPr lang="en-US" sz="4000" dirty="0" smtClean="0">
                <a:solidFill>
                  <a:schemeClr val="dk1"/>
                </a:solidFill>
              </a:rPr>
              <a:t>Biospecimen Information for NRG protocols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752600"/>
            <a:ext cx="8839200" cy="4724400"/>
          </a:xfrm>
        </p:spPr>
        <p:txBody>
          <a:bodyPr/>
          <a:lstStyle/>
          <a:p>
            <a:r>
              <a:rPr lang="en-US" sz="1600" b="1" dirty="0" smtClean="0"/>
              <a:t>Section 10.0/11.0 PATHOLOGY, BIOMARKER</a:t>
            </a:r>
            <a:r>
              <a:rPr lang="en-US" sz="1600" b="1" dirty="0"/>
              <a:t>, </a:t>
            </a:r>
            <a:r>
              <a:rPr lang="en-US" sz="1600" b="1" dirty="0" smtClean="0"/>
              <a:t>CORRELATIVE, </a:t>
            </a:r>
            <a:r>
              <a:rPr lang="en-US" sz="1600" b="1" dirty="0"/>
              <a:t>AND SPECIAL STUDIES</a:t>
            </a:r>
          </a:p>
          <a:p>
            <a:pPr lvl="1"/>
            <a:r>
              <a:rPr lang="en-US" sz="1600" dirty="0"/>
              <a:t>This section </a:t>
            </a:r>
            <a:r>
              <a:rPr lang="en-US" sz="1600" dirty="0" smtClean="0"/>
              <a:t>includes</a:t>
            </a:r>
            <a:r>
              <a:rPr lang="en-US" sz="1600" dirty="0"/>
              <a:t> </a:t>
            </a:r>
            <a:r>
              <a:rPr lang="en-US" sz="1600" dirty="0" smtClean="0"/>
              <a:t>information on mandatory and banking biospecimen submissions including specimen </a:t>
            </a:r>
            <a:r>
              <a:rPr lang="en-US" sz="1600" dirty="0"/>
              <a:t>type, collection time points, collection </a:t>
            </a:r>
            <a:r>
              <a:rPr lang="en-US" sz="1600" dirty="0" smtClean="0"/>
              <a:t>procedures,  </a:t>
            </a:r>
            <a:r>
              <a:rPr lang="en-US" sz="1600" dirty="0"/>
              <a:t>and shipping information.  This section </a:t>
            </a:r>
            <a:r>
              <a:rPr lang="en-US" sz="1600" dirty="0" smtClean="0"/>
              <a:t>can also describe </a:t>
            </a:r>
            <a:r>
              <a:rPr lang="en-US" sz="1600" dirty="0"/>
              <a:t>the use of </a:t>
            </a:r>
            <a:r>
              <a:rPr lang="en-US" sz="1600" dirty="0" smtClean="0"/>
              <a:t>biospecimens </a:t>
            </a:r>
            <a:r>
              <a:rPr lang="en-US" sz="1600" dirty="0"/>
              <a:t>and the rationale for the testing </a:t>
            </a:r>
            <a:r>
              <a:rPr lang="en-US" sz="1600" dirty="0" smtClean="0"/>
              <a:t>performed, if known.</a:t>
            </a:r>
            <a:endParaRPr lang="en-US" sz="1600" dirty="0"/>
          </a:p>
          <a:p>
            <a:r>
              <a:rPr lang="en-US" sz="1600" b="1" dirty="0" smtClean="0"/>
              <a:t>Protocol biospecimen specific processing/shipping information can be found:</a:t>
            </a:r>
          </a:p>
          <a:p>
            <a:pPr lvl="1"/>
            <a:r>
              <a:rPr lang="en-US" sz="1600" u="sng" dirty="0" smtClean="0"/>
              <a:t>CTSU.org</a:t>
            </a:r>
            <a:r>
              <a:rPr lang="en-US" sz="1600" dirty="0" smtClean="0"/>
              <a:t> website: For example, </a:t>
            </a:r>
            <a:r>
              <a:rPr lang="en-US" sz="1600" i="1" dirty="0" smtClean="0"/>
              <a:t>NRG-BR003 </a:t>
            </a:r>
            <a:r>
              <a:rPr lang="en-US" sz="1600" i="1" dirty="0"/>
              <a:t>Pathology and Correlative Science Instructions </a:t>
            </a:r>
            <a:r>
              <a:rPr lang="en-US" sz="1600" dirty="0" smtClean="0"/>
              <a:t>located </a:t>
            </a:r>
            <a:r>
              <a:rPr lang="en-US" sz="1600" dirty="0"/>
              <a:t>under </a:t>
            </a:r>
            <a:r>
              <a:rPr lang="en-US" sz="1600" i="1" dirty="0"/>
              <a:t>Education and Promotion Materials </a:t>
            </a:r>
            <a:r>
              <a:rPr lang="en-US" sz="1600" dirty="0"/>
              <a:t>on CTSU website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u="sng" dirty="0" smtClean="0"/>
              <a:t>Appendices</a:t>
            </a:r>
            <a:r>
              <a:rPr lang="en-US" sz="1600" dirty="0" smtClean="0"/>
              <a:t> of Protocol: For example, GYN studies, NRG-BN001 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u="sng" dirty="0" smtClean="0"/>
              <a:t>Kits</a:t>
            </a:r>
          </a:p>
          <a:p>
            <a:pPr lvl="1"/>
            <a:r>
              <a:rPr lang="en-US" sz="1600" dirty="0" smtClean="0"/>
              <a:t>Generic processing instructions on bank </a:t>
            </a:r>
            <a:r>
              <a:rPr lang="en-US" sz="1600" u="sng" dirty="0" smtClean="0"/>
              <a:t>websites</a:t>
            </a:r>
            <a:r>
              <a:rPr lang="en-US" sz="1600" dirty="0" smtClean="0"/>
              <a:t>:</a:t>
            </a:r>
          </a:p>
          <a:p>
            <a:pPr lvl="2"/>
            <a:r>
              <a:rPr lang="en-US" b="1" u="sng" dirty="0" smtClean="0">
                <a:hlinkClick r:id="rId2"/>
              </a:rPr>
              <a:t>https</a:t>
            </a:r>
            <a:r>
              <a:rPr lang="en-US" b="1" u="sng" dirty="0">
                <a:hlinkClick r:id="rId2"/>
              </a:rPr>
              <a:t>://</a:t>
            </a:r>
            <a:r>
              <a:rPr lang="en-US" b="1" u="sng" dirty="0" smtClean="0">
                <a:hlinkClick r:id="rId2"/>
              </a:rPr>
              <a:t>www.rtog.org/LinkClick.aspx?fileticket=1SFlEVxSui4%3d&amp;tabid=281</a:t>
            </a:r>
            <a:endParaRPr lang="en-US" b="1" u="sng" dirty="0" smtClean="0"/>
          </a:p>
          <a:p>
            <a:pPr lvl="2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39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>
                <a:solidFill>
                  <a:schemeClr val="dk1"/>
                </a:solidFill>
              </a:rPr>
              <a:t>Biospecimen Types Collected</a:t>
            </a:r>
          </a:p>
        </p:txBody>
      </p:sp>
      <p:graphicFrame>
        <p:nvGraphicFramePr>
          <p:cNvPr id="219" name="Shape 219"/>
          <p:cNvGraphicFramePr/>
          <p:nvPr>
            <p:extLst>
              <p:ext uri="{D42A27DB-BD31-4B8C-83A1-F6EECF244321}">
                <p14:modId xmlns:p14="http://schemas.microsoft.com/office/powerpoint/2010/main" val="2326939779"/>
              </p:ext>
            </p:extLst>
          </p:nvPr>
        </p:nvGraphicFramePr>
        <p:xfrm>
          <a:off x="261258" y="1828800"/>
          <a:ext cx="8581275" cy="2560340"/>
        </p:xfrm>
        <a:graphic>
          <a:graphicData uri="http://schemas.openxmlformats.org/drawingml/2006/table">
            <a:tbl>
              <a:tblPr firstRow="1" bandRow="1">
                <a:noFill/>
                <a:tableStyleId>{E67B4366-4C2F-44A7-9F4A-59B42009FC6D}</a:tableStyleId>
              </a:tblPr>
              <a:tblGrid>
                <a:gridCol w="1872342"/>
                <a:gridCol w="2104058"/>
                <a:gridCol w="2544142"/>
                <a:gridCol w="2060733"/>
              </a:tblGrid>
              <a:tr h="2393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baseline="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400" b="1" u="none" strike="noStrike" cap="none" baseline="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FFPE Tissue</a:t>
                      </a:r>
                      <a:endParaRPr lang="en-US" sz="1600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Frozen Tissue</a:t>
                      </a:r>
                      <a:endParaRPr lang="en-US" sz="1800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Blood Biospecimens</a:t>
                      </a:r>
                      <a:endParaRPr lang="en-US" sz="1800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lang="en-US" sz="1800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/>
                </a:tc>
              </a:tr>
              <a:tr h="10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Blocks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Unstained Slides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Stained Slides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Scrolls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Cores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Punch cores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Snap Frozen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Cores in OCT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CSF &amp; Bone Marrow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Whole blood</a:t>
                      </a:r>
                      <a:endParaRPr lang="en-US" b="1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Peripheral Blood Mononuclear Cells (PBMC)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Plasma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Serum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Buffy Coat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Cores in RNAlater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Saliva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Urine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Cervical Cells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eritoneal </a:t>
                      </a: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luid Peritoneal </a:t>
                      </a:r>
                      <a:r>
                        <a:rPr lang="en-US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r>
                        <a:rPr lang="en-US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ash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lang="en-US" b="1" u="none" strike="noStrike" cap="none" baseline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80322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1222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</a:rPr>
              <a:t>Biospecimen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</a:rPr>
              <a:t>Labeling Requirements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180100" cy="4671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All biospecimens shipped to NRG-BB </a:t>
            </a:r>
            <a:r>
              <a:rPr lang="en-US" sz="2600" u="sng" dirty="0">
                <a:solidFill>
                  <a:schemeClr val="dk1"/>
                </a:solidFill>
              </a:rPr>
              <a:t>must</a:t>
            </a:r>
            <a:r>
              <a:rPr lang="en-US" sz="2600" dirty="0">
                <a:solidFill>
                  <a:schemeClr val="dk1"/>
                </a:solidFill>
              </a:rPr>
              <a:t> be labeled with:</a:t>
            </a:r>
          </a:p>
          <a:p>
            <a:pPr marL="457200" marR="0" lvl="0" indent="-393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Protocol Number</a:t>
            </a:r>
            <a:r>
              <a:rPr lang="en-US" sz="2600" dirty="0">
                <a:solidFill>
                  <a:schemeClr val="dk1"/>
                </a:solidFill>
              </a:rPr>
              <a:t> (ex: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NRG </a:t>
            </a:r>
            <a:r>
              <a:rPr lang="en-US" sz="2600" dirty="0">
                <a:solidFill>
                  <a:schemeClr val="dk1"/>
                </a:solidFill>
              </a:rPr>
              <a:t>BR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001)</a:t>
            </a:r>
          </a:p>
          <a:p>
            <a:pPr marL="457200" marR="0" lvl="0" indent="-393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Specimen Type or Specimen Code</a:t>
            </a:r>
          </a:p>
          <a:p>
            <a:pPr marL="457200" marR="0" lvl="0" indent="-393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Collection Date</a:t>
            </a:r>
          </a:p>
          <a:p>
            <a:pPr marL="457200" marR="0" lvl="0" indent="-393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Bank ID (GY only) or Patient ID (all other studies)</a:t>
            </a:r>
          </a:p>
          <a:p>
            <a:pPr marL="0" marR="0" indent="0" algn="l" rtl="0">
              <a:spcBef>
                <a:spcPts val="600"/>
              </a:spcBef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00"/>
              </a:spcBef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Tissue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</a:rPr>
              <a:t>biospecimens </a:t>
            </a:r>
            <a:r>
              <a:rPr lang="en-US" sz="2600" dirty="0">
                <a:solidFill>
                  <a:schemeClr val="dk1"/>
                </a:solidFill>
              </a:rPr>
              <a:t>should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 also be l</a:t>
            </a:r>
            <a:r>
              <a:rPr lang="en-US" sz="2600" dirty="0">
                <a:solidFill>
                  <a:schemeClr val="dk1"/>
                </a:solidFill>
              </a:rPr>
              <a:t>abeled with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:</a:t>
            </a:r>
          </a:p>
          <a:p>
            <a:pPr marL="457200" marR="0" lvl="0" indent="-393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Surgical Pathology Accession Number</a:t>
            </a:r>
          </a:p>
          <a:p>
            <a:pPr marL="457200" marR="0" lvl="0" indent="-393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</a:rPr>
              <a:t>Block Number (FFPE only)</a:t>
            </a:r>
          </a:p>
          <a:p>
            <a:pPr marL="342900" marR="0" lvl="0" indent="-15240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5240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1491</Words>
  <Application>Microsoft Office PowerPoint</Application>
  <PresentationFormat>On-screen Show (4:3)</PresentationFormat>
  <Paragraphs>259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Helvetica Neue</vt:lpstr>
      <vt:lpstr>Source Sans Pro</vt:lpstr>
      <vt:lpstr>Custom Design</vt:lpstr>
      <vt:lpstr>2_Custom Design</vt:lpstr>
      <vt:lpstr>PowerPoint Presentation</vt:lpstr>
      <vt:lpstr>NRG Oncology Biospecimen Banks </vt:lpstr>
      <vt:lpstr>Translational Research</vt:lpstr>
      <vt:lpstr>Translational Research</vt:lpstr>
      <vt:lpstr>Translational Research  - The  Big Picture</vt:lpstr>
      <vt:lpstr>Biospecimen Quality</vt:lpstr>
      <vt:lpstr>Locating Biospecimen Information for NRG protocols</vt:lpstr>
      <vt:lpstr>Biospecimen Types Collected</vt:lpstr>
      <vt:lpstr>Biospecimen Labeling Requirements</vt:lpstr>
      <vt:lpstr>Blocks Versus Slides</vt:lpstr>
      <vt:lpstr>Biospecimens Examples of FFPE</vt:lpstr>
      <vt:lpstr>Biospecimens FFPE - Tissue Microarray</vt:lpstr>
      <vt:lpstr>       Biospecimens FFPE - Blocks </vt:lpstr>
      <vt:lpstr>       Biospecimens FFPE - Slides</vt:lpstr>
      <vt:lpstr> Improperly Packaged Slides</vt:lpstr>
      <vt:lpstr>Biospecimens Frozen Tissue</vt:lpstr>
      <vt:lpstr>Biospecimens Example: Unusable Frozen Tissue</vt:lpstr>
      <vt:lpstr>Biospecimens Blood</vt:lpstr>
      <vt:lpstr>Biospecimens Blood Collection Tube Types</vt:lpstr>
      <vt:lpstr>Biospecimens Blood Collection Tube Types</vt:lpstr>
      <vt:lpstr>Biospecimens </vt:lpstr>
      <vt:lpstr>Biospecimens   Blood Collection Tube Types</vt:lpstr>
      <vt:lpstr>      Biospecimens Example: Unusable Liquid Biospecimen</vt:lpstr>
      <vt:lpstr>Biospecimen Storage</vt:lpstr>
      <vt:lpstr>Biospecimen Storage</vt:lpstr>
      <vt:lpstr>Frozen Biospecimen Shipment</vt:lpstr>
      <vt:lpstr>Biospecimen Shipment</vt:lpstr>
      <vt:lpstr>Biospecimen Shipment Tips</vt:lpstr>
      <vt:lpstr>Biospecimen Handling</vt:lpstr>
      <vt:lpstr>Shipping Regulations</vt:lpstr>
      <vt:lpstr>NRG-BB Bank Contact Info</vt:lpstr>
      <vt:lpstr>Additional Contacts and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Beaverson, Lisa</dc:creator>
  <cp:lastModifiedBy>Sharee, Keith</cp:lastModifiedBy>
  <cp:revision>159</cp:revision>
  <cp:lastPrinted>2016-06-22T15:58:56Z</cp:lastPrinted>
  <dcterms:modified xsi:type="dcterms:W3CDTF">2017-02-28T23:12:27Z</dcterms:modified>
</cp:coreProperties>
</file>